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00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295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962710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226927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417764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1958421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2339637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210344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2878795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818933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213179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2468737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76CD6B-6DAD-4408-B088-18465DABB611}" type="datetimeFigureOut">
              <a:rPr kumimoji="1" lang="ja-JP" altLang="en-US" smtClean="0"/>
              <a:t>2018/12/14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58747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2876CD6B-6DAD-4408-B088-18465DABB611}" type="datetimeFigureOut">
              <a:rPr kumimoji="1" lang="ja-JP" altLang="en-US" smtClean="0"/>
              <a:t>2018/12/14</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19A0989B-D2C6-4A52-B809-4BDB34BDDF1B}" type="slidenum">
              <a:rPr kumimoji="1" lang="ja-JP" altLang="en-US" smtClean="0"/>
              <a:t>‹#›</a:t>
            </a:fld>
            <a:endParaRPr kumimoji="1" lang="ja-JP" altLang="en-US"/>
          </a:p>
        </p:txBody>
      </p:sp>
    </p:spTree>
    <p:extLst>
      <p:ext uri="{BB962C8B-B14F-4D97-AF65-F5344CB8AC3E}">
        <p14:creationId xmlns:p14="http://schemas.microsoft.com/office/powerpoint/2010/main" val="27801287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正方形/長方形 48"/>
          <p:cNvSpPr/>
          <p:nvPr/>
        </p:nvSpPr>
        <p:spPr>
          <a:xfrm>
            <a:off x="0" y="0"/>
            <a:ext cx="6858000" cy="272480"/>
          </a:xfrm>
          <a:prstGeom prst="rect">
            <a:avLst/>
          </a:prstGeom>
          <a:solidFill>
            <a:srgbClr val="30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80245" y="4252952"/>
            <a:ext cx="6389115" cy="1708160"/>
          </a:xfrm>
          <a:prstGeom prst="rect">
            <a:avLst/>
          </a:prstGeom>
          <a:noFill/>
        </p:spPr>
        <p:txBody>
          <a:bodyPr wrap="square" rtlCol="0">
            <a:spAutoFit/>
          </a:bodyPr>
          <a:lstStyle/>
          <a:p>
            <a:pPr>
              <a:lnSpc>
                <a:spcPts val="2100"/>
              </a:lnSpc>
            </a:pPr>
            <a:r>
              <a:rPr lang="ja-JP" altLang="en-US" sz="1400" b="1" dirty="0" smtClean="0">
                <a:latin typeface="AR P丸ゴシック体M" pitchFamily="50" charset="-128"/>
                <a:ea typeface="AR P丸ゴシック体M" pitchFamily="50" charset="-128"/>
              </a:rPr>
              <a:t>　新年</a:t>
            </a:r>
            <a:r>
              <a:rPr lang="ja-JP" altLang="en-US" sz="1400" b="1" dirty="0">
                <a:latin typeface="AR P丸ゴシック体M" pitchFamily="50" charset="-128"/>
                <a:ea typeface="AR P丸ゴシック体M" pitchFamily="50" charset="-128"/>
              </a:rPr>
              <a:t>１月に東京で開催される「春の高校バレー」全国大会へ２年連続の出場を決めた鳥取県立鳥取中央育英高校男子バレーボール部</a:t>
            </a:r>
            <a:r>
              <a:rPr lang="ja-JP" altLang="en-US" sz="1400" b="1" dirty="0" smtClean="0">
                <a:latin typeface="AR P丸ゴシック体M" pitchFamily="50" charset="-128"/>
                <a:ea typeface="AR P丸ゴシック体M" pitchFamily="50" charset="-128"/>
              </a:rPr>
              <a:t>。</a:t>
            </a:r>
            <a:endParaRPr lang="en-US" altLang="ja-JP" sz="1400" b="1" dirty="0" smtClean="0">
              <a:latin typeface="AR P丸ゴシック体M" pitchFamily="50" charset="-128"/>
              <a:ea typeface="AR P丸ゴシック体M" pitchFamily="50" charset="-128"/>
            </a:endParaRPr>
          </a:p>
          <a:p>
            <a:pPr>
              <a:lnSpc>
                <a:spcPts val="2100"/>
              </a:lnSpc>
            </a:pPr>
            <a:r>
              <a:rPr lang="ja-JP" altLang="en-US" sz="1400" b="1" dirty="0" smtClean="0">
                <a:latin typeface="AR P丸ゴシック体M" pitchFamily="50" charset="-128"/>
                <a:ea typeface="AR P丸ゴシック体M" pitchFamily="50" charset="-128"/>
              </a:rPr>
              <a:t>　前回</a:t>
            </a:r>
            <a:r>
              <a:rPr lang="ja-JP" altLang="en-US" sz="1400" b="1" dirty="0">
                <a:latin typeface="AR P丸ゴシック体M" pitchFamily="50" charset="-128"/>
                <a:ea typeface="AR P丸ゴシック体M" pitchFamily="50" charset="-128"/>
              </a:rPr>
              <a:t>つかめなかった春高の舞台での勝利をめざし邁進する部員たちの</a:t>
            </a:r>
            <a:r>
              <a:rPr lang="ja-JP" altLang="en-US" sz="1400" b="1" dirty="0" smtClean="0">
                <a:latin typeface="AR P丸ゴシック体M" pitchFamily="50" charset="-128"/>
                <a:ea typeface="AR P丸ゴシック体M" pitchFamily="50" charset="-128"/>
              </a:rPr>
              <a:t>姿や強化方針を</a:t>
            </a:r>
            <a:r>
              <a:rPr lang="ja-JP" altLang="en-US" sz="1400" b="1" dirty="0">
                <a:latin typeface="AR P丸ゴシック体M" pitchFamily="50" charset="-128"/>
                <a:ea typeface="AR P丸ゴシック体M" pitchFamily="50" charset="-128"/>
              </a:rPr>
              <a:t>紹介するとともに</a:t>
            </a:r>
            <a:r>
              <a:rPr lang="ja-JP" altLang="en-US" sz="1400" b="1" dirty="0" smtClean="0">
                <a:latin typeface="AR P丸ゴシック体M" pitchFamily="50" charset="-128"/>
                <a:ea typeface="AR P丸ゴシック体M" pitchFamily="50" charset="-128"/>
              </a:rPr>
              <a:t>、活躍</a:t>
            </a:r>
            <a:r>
              <a:rPr lang="ja-JP" altLang="en-US" sz="1400" b="1" dirty="0">
                <a:latin typeface="AR P丸ゴシック体M" pitchFamily="50" charset="-128"/>
                <a:ea typeface="AR P丸ゴシック体M" pitchFamily="50" charset="-128"/>
              </a:rPr>
              <a:t>を願いエールを送ります。</a:t>
            </a:r>
          </a:p>
          <a:p>
            <a:pPr>
              <a:lnSpc>
                <a:spcPts val="2100"/>
              </a:lnSpc>
            </a:pPr>
            <a:r>
              <a:rPr lang="ja-JP" altLang="en-US" sz="1400" b="1" dirty="0" smtClean="0">
                <a:latin typeface="AR P丸ゴシック体M" pitchFamily="50" charset="-128"/>
                <a:ea typeface="AR P丸ゴシック体M" pitchFamily="50" charset="-128"/>
              </a:rPr>
              <a:t>　また</a:t>
            </a:r>
            <a:r>
              <a:rPr lang="ja-JP" altLang="en-US" sz="1400" b="1" dirty="0">
                <a:latin typeface="AR P丸ゴシック体M" pitchFamily="50" charset="-128"/>
                <a:ea typeface="AR P丸ゴシック体M" pitchFamily="50" charset="-128"/>
              </a:rPr>
              <a:t>、県内有数のスポーツ名門校として知られる鳥取中央育英高校の横顔についても紹介します。</a:t>
            </a:r>
          </a:p>
        </p:txBody>
      </p:sp>
      <p:grpSp>
        <p:nvGrpSpPr>
          <p:cNvPr id="8" name="グループ化 7"/>
          <p:cNvGrpSpPr/>
          <p:nvPr/>
        </p:nvGrpSpPr>
        <p:grpSpPr>
          <a:xfrm>
            <a:off x="280245" y="5956223"/>
            <a:ext cx="6317107" cy="1097250"/>
            <a:chOff x="480858" y="6448038"/>
            <a:chExt cx="5856565" cy="1097250"/>
          </a:xfrm>
          <a:solidFill>
            <a:srgbClr val="FFFF00">
              <a:alpha val="50000"/>
            </a:srgbClr>
          </a:solidFill>
        </p:grpSpPr>
        <p:sp>
          <p:nvSpPr>
            <p:cNvPr id="2" name="正方形/長方形 1"/>
            <p:cNvSpPr/>
            <p:nvPr/>
          </p:nvSpPr>
          <p:spPr>
            <a:xfrm>
              <a:off x="480858" y="6448038"/>
              <a:ext cx="5856565" cy="1097250"/>
            </a:xfrm>
            <a:prstGeom prst="rect">
              <a:avLst/>
            </a:prstGeom>
            <a:solidFill>
              <a:srgbClr val="FFFF00"/>
            </a:solidFill>
            <a:ln w="38100">
              <a:solidFill>
                <a:srgbClr val="3000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596206" y="6467659"/>
              <a:ext cx="5723047" cy="1065386"/>
              <a:chOff x="576844" y="7558753"/>
              <a:chExt cx="5723047" cy="1008466"/>
            </a:xfrm>
            <a:grpFill/>
          </p:grpSpPr>
          <p:sp>
            <p:nvSpPr>
              <p:cNvPr id="13" name="テキスト ボックス 12"/>
              <p:cNvSpPr txBox="1"/>
              <p:nvPr/>
            </p:nvSpPr>
            <p:spPr>
              <a:xfrm>
                <a:off x="576844" y="7953773"/>
                <a:ext cx="1800200" cy="320466"/>
              </a:xfrm>
              <a:prstGeom prst="rect">
                <a:avLst/>
              </a:prstGeom>
              <a:grpFill/>
            </p:spPr>
            <p:txBody>
              <a:bodyPr wrap="square" rtlCol="0">
                <a:spAutoFit/>
              </a:bodyPr>
              <a:lstStyle/>
              <a:p>
                <a:r>
                  <a:rPr lang="ja-JP" altLang="en-US" sz="1600" dirty="0" smtClean="0"/>
                  <a:t>　</a:t>
                </a:r>
                <a:r>
                  <a:rPr lang="ja-JP" altLang="en-US" sz="1600" b="1" dirty="0" smtClean="0"/>
                  <a:t>　</a:t>
                </a:r>
                <a:r>
                  <a:rPr lang="en-US" altLang="ja-JP" sz="1600" b="1" dirty="0" smtClean="0"/>
                  <a:t>【</a:t>
                </a:r>
                <a:r>
                  <a:rPr lang="ja-JP" altLang="en-US" sz="1600" b="1" dirty="0" smtClean="0"/>
                  <a:t>放送日時</a:t>
                </a:r>
                <a:r>
                  <a:rPr lang="en-US" altLang="ja-JP" sz="1600" b="1" dirty="0" smtClean="0"/>
                  <a:t>】</a:t>
                </a:r>
                <a:endParaRPr kumimoji="1" lang="ja-JP" altLang="en-US" sz="1600" b="1" dirty="0"/>
              </a:p>
            </p:txBody>
          </p:sp>
          <p:sp>
            <p:nvSpPr>
              <p:cNvPr id="18" name="テキスト ボックス 17"/>
              <p:cNvSpPr txBox="1"/>
              <p:nvPr/>
            </p:nvSpPr>
            <p:spPr>
              <a:xfrm>
                <a:off x="1844824" y="7955420"/>
                <a:ext cx="3918496" cy="611799"/>
              </a:xfrm>
              <a:prstGeom prst="rect">
                <a:avLst/>
              </a:prstGeom>
              <a:grp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dirty="0" smtClean="0"/>
                  <a:t>　　</a:t>
                </a:r>
                <a:r>
                  <a:rPr lang="ja-JP" altLang="en-US" b="1" dirty="0" smtClean="0">
                    <a:solidFill>
                      <a:srgbClr val="FF0000"/>
                    </a:solidFill>
                  </a:rPr>
                  <a:t>平成</a:t>
                </a:r>
                <a:r>
                  <a:rPr lang="ja-JP" altLang="en-US" b="1" dirty="0" smtClean="0">
                    <a:solidFill>
                      <a:srgbClr val="FF0000"/>
                    </a:solidFill>
                  </a:rPr>
                  <a:t>３０年１２月２３日　（日）　</a:t>
                </a:r>
                <a:endParaRPr lang="en-US" altLang="ja-JP" b="1" dirty="0" smtClean="0">
                  <a:solidFill>
                    <a:srgbClr val="FF0000"/>
                  </a:solidFill>
                </a:endParaRPr>
              </a:p>
              <a:p>
                <a:r>
                  <a:rPr lang="ja-JP" altLang="en-US" b="1" dirty="0" smtClean="0">
                    <a:solidFill>
                      <a:srgbClr val="FF0000"/>
                    </a:solidFill>
                  </a:rPr>
                  <a:t>　　午後</a:t>
                </a:r>
                <a:r>
                  <a:rPr lang="ja-JP" altLang="en-US" b="1" dirty="0" smtClean="0">
                    <a:solidFill>
                      <a:srgbClr val="FF0000"/>
                    </a:solidFill>
                  </a:rPr>
                  <a:t>１６：５５～１７：２５</a:t>
                </a:r>
                <a:r>
                  <a:rPr lang="ja-JP" altLang="en-US" b="1" dirty="0" smtClean="0">
                    <a:solidFill>
                      <a:srgbClr val="FF0000"/>
                    </a:solidFill>
                  </a:rPr>
                  <a:t>放送</a:t>
                </a:r>
                <a:r>
                  <a:rPr lang="ja-JP" altLang="en-US" dirty="0" smtClean="0">
                    <a:solidFill>
                      <a:srgbClr val="FF0000"/>
                    </a:solidFill>
                  </a:rPr>
                  <a:t> </a:t>
                </a:r>
                <a:r>
                  <a:rPr lang="ja-JP" altLang="en-US" sz="1400" dirty="0" smtClean="0"/>
                  <a:t>（</a:t>
                </a:r>
                <a:r>
                  <a:rPr lang="en-US" altLang="ja-JP" sz="1400" dirty="0" smtClean="0"/>
                  <a:t>30</a:t>
                </a:r>
                <a:r>
                  <a:rPr lang="ja-JP" altLang="en-US" sz="1400" dirty="0"/>
                  <a:t>分）</a:t>
                </a:r>
                <a:endParaRPr kumimoji="1" lang="ja-JP" altLang="en-US" sz="1400" dirty="0"/>
              </a:p>
            </p:txBody>
          </p:sp>
          <p:sp>
            <p:nvSpPr>
              <p:cNvPr id="15" name="テキスト ボックス 14"/>
              <p:cNvSpPr txBox="1"/>
              <p:nvPr/>
            </p:nvSpPr>
            <p:spPr>
              <a:xfrm>
                <a:off x="576844" y="7558753"/>
                <a:ext cx="1800200" cy="320466"/>
              </a:xfrm>
              <a:prstGeom prst="rect">
                <a:avLst/>
              </a:prstGeom>
              <a:grpFill/>
            </p:spPr>
            <p:txBody>
              <a:bodyPr wrap="square" rtlCol="0">
                <a:spAutoFit/>
              </a:bodyPr>
              <a:lstStyle/>
              <a:p>
                <a:r>
                  <a:rPr lang="ja-JP" altLang="en-US" sz="1600" dirty="0" smtClean="0"/>
                  <a:t>　</a:t>
                </a:r>
                <a:r>
                  <a:rPr lang="ja-JP" altLang="en-US" sz="1600" b="1" dirty="0" smtClean="0"/>
                  <a:t>　</a:t>
                </a:r>
                <a:r>
                  <a:rPr lang="en-US" altLang="ja-JP" sz="1600" b="1" dirty="0" smtClean="0"/>
                  <a:t>【</a:t>
                </a:r>
                <a:r>
                  <a:rPr lang="ja-JP" altLang="en-US" sz="1600" b="1" dirty="0" smtClean="0"/>
                  <a:t>番  組  名</a:t>
                </a:r>
                <a:r>
                  <a:rPr lang="en-US" altLang="ja-JP" sz="1600" b="1" dirty="0" smtClean="0"/>
                  <a:t>】</a:t>
                </a:r>
                <a:endParaRPr kumimoji="1" lang="ja-JP" altLang="en-US" sz="1600" b="1" dirty="0"/>
              </a:p>
            </p:txBody>
          </p:sp>
          <p:sp>
            <p:nvSpPr>
              <p:cNvPr id="16" name="テキスト ボックス 15"/>
              <p:cNvSpPr txBox="1"/>
              <p:nvPr/>
            </p:nvSpPr>
            <p:spPr>
              <a:xfrm>
                <a:off x="1844823" y="7558753"/>
                <a:ext cx="4455068" cy="320466"/>
              </a:xfrm>
              <a:prstGeom prst="rect">
                <a:avLst/>
              </a:prstGeom>
              <a:solidFill>
                <a:srgbClr val="FFFF00">
                  <a:alpha val="50000"/>
                </a:srgbClr>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600" dirty="0" smtClean="0"/>
                  <a:t>　　</a:t>
                </a:r>
                <a:r>
                  <a:rPr lang="ja-JP" altLang="en-US" sz="1600" b="1" dirty="0" smtClean="0">
                    <a:solidFill>
                      <a:schemeClr val="tx1"/>
                    </a:solidFill>
                  </a:rPr>
                  <a:t>春</a:t>
                </a:r>
                <a:r>
                  <a:rPr lang="ja-JP" altLang="en-US" sz="1600" b="1" dirty="0">
                    <a:solidFill>
                      <a:schemeClr val="tx1"/>
                    </a:solidFill>
                  </a:rPr>
                  <a:t>高全国の舞台ではばたけ！鳥取中央育英</a:t>
                </a:r>
                <a:r>
                  <a:rPr lang="ja-JP" altLang="en-US" sz="1600" b="1" dirty="0" smtClean="0">
                    <a:solidFill>
                      <a:schemeClr val="tx1"/>
                    </a:solidFill>
                  </a:rPr>
                  <a:t>高校</a:t>
                </a:r>
                <a:endParaRPr kumimoji="1" lang="ja-JP" altLang="en-US" sz="1600" b="1" dirty="0">
                  <a:solidFill>
                    <a:schemeClr val="tx1"/>
                  </a:solidFill>
                </a:endParaRPr>
              </a:p>
            </p:txBody>
          </p:sp>
        </p:grpSp>
      </p:grpSp>
      <p:pic>
        <p:nvPicPr>
          <p:cNvPr id="3" name="Picture 2" descr="D:\Users\Desktop\企画書用データ\年末年始\鳥取中央育英\名称未設定-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0769" y="191029"/>
            <a:ext cx="6176986" cy="40418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Users\Desktop\企画書用データ\年末年始\鳥取中央育英\kyatti.png"/>
          <p:cNvPicPr>
            <a:picLocks noChangeAspect="1" noChangeArrowheads="1"/>
          </p:cNvPicPr>
          <p:nvPr/>
        </p:nvPicPr>
        <p:blipFill>
          <a:blip r:embed="rId3" cstate="print">
            <a:duotone>
              <a:schemeClr val="accent6">
                <a:shade val="45000"/>
                <a:satMod val="135000"/>
              </a:schemeClr>
              <a:prstClr val="white"/>
            </a:duotone>
            <a:extLst>
              <a:ext uri="{BEBA8EAE-BF5A-486C-A8C5-ECC9F3942E4B}">
                <a14:imgProps xmlns:a14="http://schemas.microsoft.com/office/drawing/2010/main">
                  <a14:imgLayer r:embed="rId4">
                    <a14:imgEffect>
                      <a14:artisticChalkSketch/>
                    </a14:imgEffect>
                    <a14:imgEffect>
                      <a14:sharpenSoften amount="50000"/>
                    </a14:imgEffect>
                    <a14:imgEffect>
                      <a14:colorTemperature colorTemp="64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6208593" y="344488"/>
            <a:ext cx="388759" cy="2912342"/>
          </a:xfrm>
          <a:prstGeom prst="rect">
            <a:avLst/>
          </a:prstGeom>
          <a:noFill/>
          <a:extLst>
            <a:ext uri="{909E8E84-426E-40DD-AFC4-6F175D3DCCD1}">
              <a14:hiddenFill xmlns:a14="http://schemas.microsoft.com/office/drawing/2010/main">
                <a:solidFill>
                  <a:srgbClr val="FFFFFF"/>
                </a:solidFill>
              </a14:hiddenFill>
            </a:ext>
          </a:extLst>
        </p:spPr>
      </p:pic>
      <p:grpSp>
        <p:nvGrpSpPr>
          <p:cNvPr id="6" name="グループ化 5"/>
          <p:cNvGrpSpPr/>
          <p:nvPr/>
        </p:nvGrpSpPr>
        <p:grpSpPr>
          <a:xfrm>
            <a:off x="366372" y="4232920"/>
            <a:ext cx="6069036" cy="1656184"/>
            <a:chOff x="366372" y="4232920"/>
            <a:chExt cx="6069036" cy="1656184"/>
          </a:xfrm>
        </p:grpSpPr>
        <p:cxnSp>
          <p:nvCxnSpPr>
            <p:cNvPr id="7" name="直線コネクタ 6"/>
            <p:cNvCxnSpPr/>
            <p:nvPr/>
          </p:nvCxnSpPr>
          <p:spPr>
            <a:xfrm>
              <a:off x="366372" y="4232920"/>
              <a:ext cx="60478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87530" y="5889104"/>
              <a:ext cx="60478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3" name="正方形/長方形 22"/>
          <p:cNvSpPr/>
          <p:nvPr/>
        </p:nvSpPr>
        <p:spPr>
          <a:xfrm>
            <a:off x="0" y="9417496"/>
            <a:ext cx="6858000" cy="488504"/>
          </a:xfrm>
          <a:prstGeom prst="rect">
            <a:avLst/>
          </a:prstGeom>
          <a:solidFill>
            <a:srgbClr val="30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Picture 5" descr="D:\Users\Desktop\企画書用データ\ＴＳＫ山陰中央テレビロゴ(横組み)whit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14199" y="9533201"/>
            <a:ext cx="2429601" cy="260390"/>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グループ化 24"/>
          <p:cNvGrpSpPr/>
          <p:nvPr/>
        </p:nvGrpSpPr>
        <p:grpSpPr>
          <a:xfrm>
            <a:off x="294701" y="7110200"/>
            <a:ext cx="6453412" cy="2523320"/>
            <a:chOff x="734067" y="4114121"/>
            <a:chExt cx="6453412" cy="2523320"/>
          </a:xfrm>
        </p:grpSpPr>
        <p:grpSp>
          <p:nvGrpSpPr>
            <p:cNvPr id="26" name="グループ化 25"/>
            <p:cNvGrpSpPr/>
            <p:nvPr/>
          </p:nvGrpSpPr>
          <p:grpSpPr>
            <a:xfrm>
              <a:off x="734067" y="4160810"/>
              <a:ext cx="126876" cy="2215480"/>
              <a:chOff x="498352" y="1320416"/>
              <a:chExt cx="126876" cy="2215480"/>
            </a:xfrm>
          </p:grpSpPr>
          <p:sp>
            <p:nvSpPr>
              <p:cNvPr id="42" name="フローチャート : 抜出し 5"/>
              <p:cNvSpPr/>
              <p:nvPr/>
            </p:nvSpPr>
            <p:spPr>
              <a:xfrm rot="5400000">
                <a:off x="441819" y="1376949"/>
                <a:ext cx="239080" cy="126014"/>
              </a:xfrm>
              <a:prstGeom prst="flowChartExtract">
                <a:avLst/>
              </a:prstGeom>
              <a:solidFill>
                <a:srgbClr val="30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ローチャート : 抜出し 7"/>
              <p:cNvSpPr/>
              <p:nvPr/>
            </p:nvSpPr>
            <p:spPr>
              <a:xfrm rot="5400000">
                <a:off x="441819" y="1697165"/>
                <a:ext cx="239080" cy="126014"/>
              </a:xfrm>
              <a:prstGeom prst="flowChartExtract">
                <a:avLst/>
              </a:prstGeom>
              <a:solidFill>
                <a:srgbClr val="30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 抜出し 9"/>
              <p:cNvSpPr/>
              <p:nvPr/>
            </p:nvSpPr>
            <p:spPr>
              <a:xfrm rot="5400000">
                <a:off x="441819" y="1985197"/>
                <a:ext cx="239080" cy="126014"/>
              </a:xfrm>
              <a:prstGeom prst="flowChartExtract">
                <a:avLst/>
              </a:prstGeom>
              <a:solidFill>
                <a:srgbClr val="30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 抜出し 12"/>
              <p:cNvSpPr/>
              <p:nvPr/>
            </p:nvSpPr>
            <p:spPr>
              <a:xfrm rot="5400000">
                <a:off x="441819" y="2250173"/>
                <a:ext cx="239080" cy="126014"/>
              </a:xfrm>
              <a:prstGeom prst="flowChartExtract">
                <a:avLst/>
              </a:prstGeom>
              <a:solidFill>
                <a:srgbClr val="30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フローチャート : 抜出し 15"/>
              <p:cNvSpPr/>
              <p:nvPr/>
            </p:nvSpPr>
            <p:spPr>
              <a:xfrm rot="5400000">
                <a:off x="441819" y="2705277"/>
                <a:ext cx="239080" cy="126014"/>
              </a:xfrm>
              <a:prstGeom prst="flowChartExtract">
                <a:avLst/>
              </a:prstGeom>
              <a:solidFill>
                <a:srgbClr val="30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フローチャート : 抜出し 17"/>
              <p:cNvSpPr/>
              <p:nvPr/>
            </p:nvSpPr>
            <p:spPr>
              <a:xfrm rot="5400000">
                <a:off x="441819" y="3042261"/>
                <a:ext cx="239080" cy="126014"/>
              </a:xfrm>
              <a:prstGeom prst="flowChartExtract">
                <a:avLst/>
              </a:prstGeom>
              <a:solidFill>
                <a:srgbClr val="30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 抜出し 20"/>
              <p:cNvSpPr/>
              <p:nvPr/>
            </p:nvSpPr>
            <p:spPr>
              <a:xfrm rot="5400000">
                <a:off x="442681" y="3353349"/>
                <a:ext cx="239080" cy="126014"/>
              </a:xfrm>
              <a:prstGeom prst="flowChartExtract">
                <a:avLst/>
              </a:prstGeom>
              <a:solidFill>
                <a:srgbClr val="300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7" name="グループ化 26"/>
            <p:cNvGrpSpPr/>
            <p:nvPr/>
          </p:nvGrpSpPr>
          <p:grpSpPr>
            <a:xfrm>
              <a:off x="855177" y="4114121"/>
              <a:ext cx="6332302" cy="2523320"/>
              <a:chOff x="624366" y="1255290"/>
              <a:chExt cx="6332302" cy="2523320"/>
            </a:xfrm>
          </p:grpSpPr>
          <p:grpSp>
            <p:nvGrpSpPr>
              <p:cNvPr id="28" name="グループ化 27"/>
              <p:cNvGrpSpPr/>
              <p:nvPr/>
            </p:nvGrpSpPr>
            <p:grpSpPr>
              <a:xfrm>
                <a:off x="624366" y="1255290"/>
                <a:ext cx="6019597" cy="2338850"/>
                <a:chOff x="624366" y="1255290"/>
                <a:chExt cx="6019597" cy="2338850"/>
              </a:xfrm>
            </p:grpSpPr>
            <p:sp>
              <p:nvSpPr>
                <p:cNvPr id="32" name="テキスト ボックス 31"/>
                <p:cNvSpPr txBox="1"/>
                <p:nvPr/>
              </p:nvSpPr>
              <p:spPr>
                <a:xfrm>
                  <a:off x="624366" y="1255290"/>
                  <a:ext cx="4953600" cy="369332"/>
                </a:xfrm>
                <a:prstGeom prst="rect">
                  <a:avLst/>
                </a:prstGeom>
                <a:noFill/>
              </p:spPr>
              <p:txBody>
                <a:bodyPr wrap="none" rtlCol="0">
                  <a:spAutoFit/>
                </a:bodyPr>
                <a:lstStyle/>
                <a:p>
                  <a:r>
                    <a:rPr lang="ja-JP" altLang="ja-JP" dirty="0"/>
                    <a:t>春高２０１８鳥取県大会決勝戦（男子）ダイジェスト</a:t>
                  </a:r>
                  <a:endParaRPr kumimoji="1" lang="ja-JP" altLang="en-US" dirty="0"/>
                </a:p>
              </p:txBody>
            </p:sp>
            <p:sp>
              <p:nvSpPr>
                <p:cNvPr id="33" name="テキスト ボックス 32"/>
                <p:cNvSpPr txBox="1"/>
                <p:nvPr/>
              </p:nvSpPr>
              <p:spPr>
                <a:xfrm>
                  <a:off x="624366" y="1568624"/>
                  <a:ext cx="4982454" cy="369332"/>
                </a:xfrm>
                <a:prstGeom prst="rect">
                  <a:avLst/>
                </a:prstGeom>
                <a:noFill/>
              </p:spPr>
              <p:txBody>
                <a:bodyPr wrap="none" rtlCol="0">
                  <a:spAutoFit/>
                </a:bodyPr>
                <a:lstStyle/>
                <a:p>
                  <a:r>
                    <a:rPr lang="ja-JP" altLang="ja-JP" dirty="0"/>
                    <a:t>北栄町紹介＋鳥取中央育英高校紹介（歴史など）</a:t>
                  </a:r>
                  <a:endParaRPr kumimoji="1" lang="ja-JP" altLang="en-US" dirty="0"/>
                </a:p>
              </p:txBody>
            </p:sp>
            <p:sp>
              <p:nvSpPr>
                <p:cNvPr id="34" name="テキスト ボックス 33"/>
                <p:cNvSpPr txBox="1"/>
                <p:nvPr/>
              </p:nvSpPr>
              <p:spPr>
                <a:xfrm>
                  <a:off x="624366" y="1856656"/>
                  <a:ext cx="5748690" cy="646331"/>
                </a:xfrm>
                <a:prstGeom prst="rect">
                  <a:avLst/>
                </a:prstGeom>
                <a:noFill/>
              </p:spPr>
              <p:txBody>
                <a:bodyPr wrap="none" rtlCol="0">
                  <a:spAutoFit/>
                </a:bodyPr>
                <a:lstStyle/>
                <a:p>
                  <a:r>
                    <a:rPr lang="ja-JP" altLang="ja-JP" dirty="0"/>
                    <a:t>男子バレーボール部紹介～全国の舞台をめざして</a:t>
                  </a:r>
                  <a:r>
                    <a:rPr lang="ja-JP" altLang="ja-JP" dirty="0" smtClean="0"/>
                    <a:t>練習</a:t>
                  </a:r>
                  <a:r>
                    <a:rPr lang="ja-JP" altLang="en-US" dirty="0" smtClean="0"/>
                    <a:t>～</a:t>
                  </a:r>
                  <a:endParaRPr lang="en-US" altLang="ja-JP" dirty="0" smtClean="0"/>
                </a:p>
                <a:p>
                  <a:endParaRPr kumimoji="1" lang="ja-JP" altLang="en-US" dirty="0"/>
                </a:p>
              </p:txBody>
            </p:sp>
            <p:sp>
              <p:nvSpPr>
                <p:cNvPr id="35" name="テキスト ボックス 34"/>
                <p:cNvSpPr txBox="1"/>
                <p:nvPr/>
              </p:nvSpPr>
              <p:spPr>
                <a:xfrm>
                  <a:off x="624366" y="2135396"/>
                  <a:ext cx="3480440" cy="369332"/>
                </a:xfrm>
                <a:prstGeom prst="rect">
                  <a:avLst/>
                </a:prstGeom>
                <a:noFill/>
              </p:spPr>
              <p:txBody>
                <a:bodyPr wrap="none" rtlCol="0">
                  <a:spAutoFit/>
                </a:bodyPr>
                <a:lstStyle/>
                <a:p>
                  <a:r>
                    <a:rPr lang="ja-JP" altLang="ja-JP" dirty="0"/>
                    <a:t>スポーツの名門校</a:t>
                  </a:r>
                  <a:r>
                    <a:rPr lang="ja-JP" altLang="ja-JP" dirty="0" smtClean="0"/>
                    <a:t>・</a:t>
                  </a:r>
                  <a:r>
                    <a:rPr lang="ja-JP" altLang="en-US" dirty="0" smtClean="0"/>
                    <a:t>鳥取</a:t>
                  </a:r>
                  <a:r>
                    <a:rPr lang="ja-JP" altLang="ja-JP" dirty="0" smtClean="0"/>
                    <a:t>中央</a:t>
                  </a:r>
                  <a:r>
                    <a:rPr lang="ja-JP" altLang="ja-JP" dirty="0"/>
                    <a:t>育英</a:t>
                  </a:r>
                  <a:endParaRPr kumimoji="1" lang="ja-JP" altLang="en-US" dirty="0"/>
                </a:p>
              </p:txBody>
            </p:sp>
            <p:sp>
              <p:nvSpPr>
                <p:cNvPr id="36" name="テキスト ボックス 35"/>
                <p:cNvSpPr txBox="1"/>
                <p:nvPr/>
              </p:nvSpPr>
              <p:spPr>
                <a:xfrm>
                  <a:off x="624366" y="2390713"/>
                  <a:ext cx="6019597" cy="307777"/>
                </a:xfrm>
                <a:prstGeom prst="rect">
                  <a:avLst/>
                </a:prstGeom>
                <a:noFill/>
              </p:spPr>
              <p:txBody>
                <a:bodyPr wrap="none" rtlCol="0">
                  <a:spAutoFit/>
                </a:bodyPr>
                <a:lstStyle/>
                <a:p>
                  <a:r>
                    <a:rPr lang="ja-JP" altLang="ja-JP" sz="1400" dirty="0"/>
                    <a:t>陸上競技、クライミング、</a:t>
                  </a:r>
                  <a:r>
                    <a:rPr lang="ja-JP" altLang="ja-JP" sz="1400" dirty="0" smtClean="0"/>
                    <a:t>レスリング</a:t>
                  </a:r>
                  <a:r>
                    <a:rPr lang="ja-JP" altLang="en-US" sz="1400" dirty="0" smtClean="0"/>
                    <a:t>、水球</a:t>
                  </a:r>
                  <a:r>
                    <a:rPr lang="ja-JP" altLang="ja-JP" sz="1400" dirty="0" smtClean="0"/>
                    <a:t>など</a:t>
                  </a:r>
                  <a:r>
                    <a:rPr lang="ja-JP" altLang="ja-JP" sz="1400" dirty="0"/>
                    <a:t>全国の舞台で活躍する仲間たち</a:t>
                  </a:r>
                  <a:endParaRPr kumimoji="1" lang="ja-JP" altLang="en-US" sz="1400" dirty="0"/>
                </a:p>
              </p:txBody>
            </p:sp>
            <p:sp>
              <p:nvSpPr>
                <p:cNvPr id="37" name="テキスト ボックス 36"/>
                <p:cNvSpPr txBox="1"/>
                <p:nvPr/>
              </p:nvSpPr>
              <p:spPr>
                <a:xfrm>
                  <a:off x="624366" y="2648744"/>
                  <a:ext cx="2207656" cy="369332"/>
                </a:xfrm>
                <a:prstGeom prst="rect">
                  <a:avLst/>
                </a:prstGeom>
                <a:noFill/>
              </p:spPr>
              <p:txBody>
                <a:bodyPr wrap="none" rtlCol="0">
                  <a:spAutoFit/>
                </a:bodyPr>
                <a:lstStyle/>
                <a:p>
                  <a:r>
                    <a:rPr lang="ja-JP" altLang="ja-JP" dirty="0"/>
                    <a:t>春高全国大会とは？</a:t>
                  </a:r>
                  <a:endParaRPr kumimoji="1" lang="ja-JP" altLang="en-US" dirty="0"/>
                </a:p>
              </p:txBody>
            </p:sp>
            <p:sp>
              <p:nvSpPr>
                <p:cNvPr id="38" name="テキスト ボックス 37"/>
                <p:cNvSpPr txBox="1"/>
                <p:nvPr/>
              </p:nvSpPr>
              <p:spPr>
                <a:xfrm>
                  <a:off x="624366" y="2936776"/>
                  <a:ext cx="2207656" cy="369332"/>
                </a:xfrm>
                <a:prstGeom prst="rect">
                  <a:avLst/>
                </a:prstGeom>
                <a:noFill/>
              </p:spPr>
              <p:txBody>
                <a:bodyPr wrap="none" rtlCol="0">
                  <a:spAutoFit/>
                </a:bodyPr>
                <a:lstStyle/>
                <a:p>
                  <a:r>
                    <a:rPr lang="ja-JP" altLang="en-US" dirty="0"/>
                    <a:t>地域からも期待の声</a:t>
                  </a:r>
                  <a:endParaRPr kumimoji="1" lang="ja-JP" altLang="en-US" dirty="0"/>
                </a:p>
              </p:txBody>
            </p:sp>
            <p:sp>
              <p:nvSpPr>
                <p:cNvPr id="39" name="テキスト ボックス 38"/>
                <p:cNvSpPr txBox="1"/>
                <p:nvPr/>
              </p:nvSpPr>
              <p:spPr>
                <a:xfrm>
                  <a:off x="625228" y="3224808"/>
                  <a:ext cx="2686954" cy="369332"/>
                </a:xfrm>
                <a:prstGeom prst="rect">
                  <a:avLst/>
                </a:prstGeom>
                <a:noFill/>
              </p:spPr>
              <p:txBody>
                <a:bodyPr wrap="none" rtlCol="0">
                  <a:spAutoFit/>
                </a:bodyPr>
                <a:lstStyle/>
                <a:p>
                  <a:r>
                    <a:rPr lang="ja-JP" altLang="en-US" dirty="0"/>
                    <a:t>全国の舞台ではばたけ！</a:t>
                  </a:r>
                  <a:endParaRPr kumimoji="1" lang="ja-JP" altLang="en-US" dirty="0"/>
                </a:p>
              </p:txBody>
            </p:sp>
          </p:grpSp>
          <p:sp>
            <p:nvSpPr>
              <p:cNvPr id="29" name="テキスト ボックス 28"/>
              <p:cNvSpPr txBox="1"/>
              <p:nvPr/>
            </p:nvSpPr>
            <p:spPr>
              <a:xfrm>
                <a:off x="3123567" y="3255390"/>
                <a:ext cx="3833101" cy="523220"/>
              </a:xfrm>
              <a:prstGeom prst="rect">
                <a:avLst/>
              </a:prstGeom>
              <a:noFill/>
            </p:spPr>
            <p:txBody>
              <a:bodyPr wrap="none" rtlCol="0">
                <a:spAutoFit/>
              </a:bodyPr>
              <a:lstStyle/>
              <a:p>
                <a:r>
                  <a:rPr lang="ja-JP" altLang="en-US" sz="1400" dirty="0" smtClean="0"/>
                  <a:t>・組み合わせ</a:t>
                </a:r>
                <a:r>
                  <a:rPr lang="ja-JP" altLang="en-US" sz="1400" dirty="0"/>
                  <a:t>、対戦校</a:t>
                </a:r>
                <a:r>
                  <a:rPr lang="ja-JP" altLang="en-US" sz="1400" dirty="0" smtClean="0"/>
                  <a:t>紹介、選手</a:t>
                </a:r>
                <a:r>
                  <a:rPr lang="ja-JP" altLang="en-US" sz="1400" dirty="0"/>
                  <a:t>・監督意気込み</a:t>
                </a:r>
              </a:p>
              <a:p>
                <a:endParaRPr kumimoji="1" lang="ja-JP" altLang="en-US" sz="1400" dirty="0"/>
              </a:p>
            </p:txBody>
          </p:sp>
        </p:grpSp>
      </p:grpSp>
    </p:spTree>
    <p:extLst>
      <p:ext uri="{BB962C8B-B14F-4D97-AF65-F5344CB8AC3E}">
        <p14:creationId xmlns:p14="http://schemas.microsoft.com/office/powerpoint/2010/main" val="2813927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84</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 P丸ゴシック体M</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桑名　圭司</dc:creator>
  <cp:lastModifiedBy>鳥取県教育委員会</cp:lastModifiedBy>
  <cp:revision>9</cp:revision>
  <cp:lastPrinted>2018-12-14T03:21:35Z</cp:lastPrinted>
  <dcterms:modified xsi:type="dcterms:W3CDTF">2018-12-14T03:21:36Z</dcterms:modified>
</cp:coreProperties>
</file>